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0" r:id="rId6"/>
    <p:sldId id="257" r:id="rId7"/>
    <p:sldId id="258" r:id="rId8"/>
    <p:sldId id="259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C3722C-E3F5-45AB-AE28-6CA343AF4B77}" type="datetimeFigureOut">
              <a:rPr lang="it-IT" smtClean="0"/>
              <a:t>07/06/2018</a:t>
            </a:fld>
            <a:endParaRPr lang="it-IT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90DDE6-E53F-443C-A327-59FB863771B5}" type="slidenum">
              <a:rPr lang="it-IT" smtClean="0"/>
              <a:t>‹N›</a:t>
            </a:fld>
            <a:endParaRPr lang="it-IT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CONFERENZA NAZIONALE DEI DIRIGENTI TECNICI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r>
              <a:rPr lang="it-IT" dirty="0" smtClean="0"/>
              <a:t>ROMA 31 MAGGIO 2018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1684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GLI ESAMI DEI CANDIDATI CON DISABILITA’, DSA, BES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Suggerimento: inserire nelle riunioni territoriali una specifica sezione dedicata a tali candidati (applicare con puntualità gli artt. 22  e 23 dell’OM)</a:t>
            </a:r>
          </a:p>
          <a:p>
            <a:endParaRPr lang="it-IT" dirty="0"/>
          </a:p>
          <a:p>
            <a:r>
              <a:rPr lang="it-IT" dirty="0" smtClean="0"/>
              <a:t>Prove equipollenti e prove differenziate ( coerenza con il PEI, possibilità di ridurre il numero delle </a:t>
            </a:r>
            <a:r>
              <a:rPr lang="it-IT" smtClean="0"/>
              <a:t>prove scritte)</a:t>
            </a:r>
            <a:endParaRPr lang="it-IT" dirty="0" smtClean="0"/>
          </a:p>
          <a:p>
            <a:endParaRPr lang="it-IT" dirty="0"/>
          </a:p>
          <a:p>
            <a:r>
              <a:rPr lang="it-IT" dirty="0" smtClean="0"/>
              <a:t>Candidati con DSA e PDP (percorso didattico differenziato ed esonero dallo studio di una lingua straniera)</a:t>
            </a:r>
          </a:p>
          <a:p>
            <a:endParaRPr lang="it-IT" dirty="0"/>
          </a:p>
          <a:p>
            <a:r>
              <a:rPr lang="it-IT" dirty="0" smtClean="0"/>
              <a:t>Possibili misure compensative per i candidati con BES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062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RIFLESSIONI SCATURITE DALLE RELAZIONI ISPETTIVE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Le riunioni territoriali con i Presidenti (obbligatorietà/partecipazione/focalizzazione punti critici)</a:t>
            </a:r>
          </a:p>
          <a:p>
            <a:endParaRPr lang="it-IT" dirty="0"/>
          </a:p>
          <a:p>
            <a:r>
              <a:rPr lang="it-IT" dirty="0" smtClean="0"/>
              <a:t>Le iniziative di formazione (sì/no)</a:t>
            </a:r>
          </a:p>
          <a:p>
            <a:endParaRPr lang="it-IT" dirty="0"/>
          </a:p>
          <a:p>
            <a:r>
              <a:rPr lang="it-IT" dirty="0" smtClean="0"/>
              <a:t>Commissione web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9603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RIFLESSIONI SCATURITE DALLE RELAZIONI ISPETTIVE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r>
              <a:rPr lang="it-IT" dirty="0" smtClean="0"/>
              <a:t>L’importanza dell’analisi della documentazione nella riunione preliminare in correlazione con la procedura di segnalazione delle irregolarità sanabili/insanabili (art. 15, commi 6 e 7)</a:t>
            </a:r>
            <a:endParaRPr lang="it-IT" dirty="0"/>
          </a:p>
          <a:p>
            <a:r>
              <a:rPr lang="it-IT" dirty="0" smtClean="0"/>
              <a:t>Il calendario delle operazioni (correzione delle prove, art. 20 comma 1)</a:t>
            </a:r>
          </a:p>
          <a:p>
            <a:r>
              <a:rPr lang="it-IT" dirty="0"/>
              <a:t>P</a:t>
            </a:r>
            <a:r>
              <a:rPr lang="it-IT" dirty="0" smtClean="0"/>
              <a:t>ubblicazione degli esiti degli scritti </a:t>
            </a:r>
            <a:r>
              <a:rPr lang="it-IT" sz="1900" dirty="0" smtClean="0"/>
              <a:t>(</a:t>
            </a:r>
            <a:r>
              <a:rPr lang="it-IT" sz="1900" dirty="0"/>
              <a:t>l</a:t>
            </a:r>
            <a:r>
              <a:rPr lang="it-IT" sz="1900" dirty="0" smtClean="0"/>
              <a:t>a commissione d'esame</a:t>
            </a:r>
            <a:r>
              <a:rPr lang="it-IT" sz="1900" dirty="0"/>
              <a:t>, nel determinare il calendario delle operazioni, delibera se la </a:t>
            </a:r>
            <a:r>
              <a:rPr lang="it-IT" sz="1900" dirty="0" smtClean="0"/>
              <a:t>pubblicazione debba avvenire congiuntamente </a:t>
            </a:r>
            <a:r>
              <a:rPr lang="it-IT" sz="1900" dirty="0"/>
              <a:t>o distintamente per ciascuna </a:t>
            </a:r>
            <a:r>
              <a:rPr lang="it-IT" sz="1900" dirty="0" smtClean="0"/>
              <a:t>classe/commissione).</a:t>
            </a:r>
          </a:p>
        </p:txBody>
      </p:sp>
    </p:spTree>
    <p:extLst>
      <p:ext uri="{BB962C8B-B14F-4D97-AF65-F5344CB8AC3E}">
        <p14:creationId xmlns:p14="http://schemas.microsoft.com/office/powerpoint/2010/main" val="8242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LA VIGILANZA NELLE SCUOLE PARITARIE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 smtClean="0"/>
          </a:p>
          <a:p>
            <a:r>
              <a:rPr lang="it-IT" dirty="0" smtClean="0"/>
              <a:t>L’importanza di programmare un calendario delle visite</a:t>
            </a:r>
          </a:p>
          <a:p>
            <a:endParaRPr lang="it-IT" dirty="0"/>
          </a:p>
          <a:p>
            <a:r>
              <a:rPr lang="it-IT" dirty="0" smtClean="0"/>
              <a:t>I candidati esterni</a:t>
            </a:r>
          </a:p>
          <a:p>
            <a:endParaRPr lang="it-IT" dirty="0"/>
          </a:p>
          <a:p>
            <a:r>
              <a:rPr lang="it-IT" dirty="0" smtClean="0"/>
              <a:t>Le terze prove</a:t>
            </a:r>
          </a:p>
          <a:p>
            <a:endParaRPr lang="it-IT" dirty="0"/>
          </a:p>
          <a:p>
            <a:r>
              <a:rPr lang="it-IT" dirty="0" smtClean="0"/>
              <a:t>I calendari: la correzione degli scritti e la durata dei colloqui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929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QUALCHE SPUNTO SULL’ASL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Potranno essere ammessi all’esame di </a:t>
            </a:r>
            <a:r>
              <a:rPr lang="it-IT" dirty="0" smtClean="0"/>
              <a:t>Stato anche </a:t>
            </a:r>
            <a:r>
              <a:rPr lang="it-IT" dirty="0"/>
              <a:t>le studentesse e gli studenti che non hanno completato il numero minimo di 400/200 ore nel secondo biennio e nell’ultimo anno. </a:t>
            </a:r>
            <a:endParaRPr lang="it-IT" dirty="0" smtClean="0"/>
          </a:p>
          <a:p>
            <a:endParaRPr lang="it-IT" dirty="0"/>
          </a:p>
          <a:p>
            <a:r>
              <a:rPr lang="it-IT" dirty="0" smtClean="0"/>
              <a:t>E</a:t>
            </a:r>
            <a:r>
              <a:rPr lang="it-IT" dirty="0"/>
              <a:t>’ il caso, ad esempio, degli studenti ripetenti l’ultimo anno del percorso di studi </a:t>
            </a:r>
            <a:r>
              <a:rPr lang="it-IT" dirty="0" err="1"/>
              <a:t>nell’a.s.</a:t>
            </a:r>
            <a:r>
              <a:rPr lang="it-IT" dirty="0"/>
              <a:t> 2017/2018, i quali non hanno avuto l’opportunità di svolgere esperienze di alternanza nel secondo biennio, poiché non previste dall’ordinamento come attività pienamente curricolari</a:t>
            </a:r>
          </a:p>
        </p:txBody>
      </p:sp>
    </p:spTree>
    <p:extLst>
      <p:ext uri="{BB962C8B-B14F-4D97-AF65-F5344CB8AC3E}">
        <p14:creationId xmlns:p14="http://schemas.microsoft.com/office/powerpoint/2010/main" val="376890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QUALCHE SPUNTO SULL’ASL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r>
              <a:rPr lang="it-IT" dirty="0" smtClean="0"/>
              <a:t>E’ indubbio che </a:t>
            </a:r>
            <a:r>
              <a:rPr lang="it-IT" dirty="0"/>
              <a:t>le studentesse e gli studenti i quali hanno svolto attività di alternanza scuola lavoro per il monte ore minimo previsto dalla legge </a:t>
            </a:r>
            <a:r>
              <a:rPr lang="it-IT" dirty="0" smtClean="0"/>
              <a:t>107/2015 </a:t>
            </a:r>
            <a:r>
              <a:rPr lang="it-IT" dirty="0"/>
              <a:t>abbiano avuto l’opportunità di </a:t>
            </a:r>
            <a:r>
              <a:rPr lang="it-IT" dirty="0">
                <a:solidFill>
                  <a:srgbClr val="FF0000"/>
                </a:solidFill>
              </a:rPr>
              <a:t>acquisire una serie di competenze legate al profilo di indirizzo</a:t>
            </a:r>
            <a:r>
              <a:rPr lang="it-IT" dirty="0"/>
              <a:t>, ovvero trasversali, utili ad incrementare le loro capacità di orientamento e a favorire la loro </a:t>
            </a:r>
            <a:r>
              <a:rPr lang="it-IT" dirty="0" err="1"/>
              <a:t>occupabilità</a:t>
            </a:r>
            <a:r>
              <a:rPr lang="it-IT" dirty="0"/>
              <a:t> nel momento in cui entreranno nel mondo del lavoro</a:t>
            </a:r>
            <a:r>
              <a:rPr lang="it-IT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914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QUALCHE SPUNTO SULL’ASL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  <a:p>
            <a:r>
              <a:rPr lang="it-IT" dirty="0" smtClean="0"/>
              <a:t>Sulla </a:t>
            </a:r>
            <a:r>
              <a:rPr lang="it-IT" dirty="0"/>
              <a:t>base della certificazione delle relative competenze acquisite entro la data dello scrutinio di ammissione all’esame di Stato, il Consiglio di classe procede alla valutazione degli esiti delle suddette esperienze e della loro ricaduta sugli apprendimenti disciplinari e sul voto di comportamento. Le proposte di voto dei docenti del Consiglio di classe tengono esplicitamente conto dei suddetti esiti</a:t>
            </a:r>
            <a:r>
              <a:rPr lang="it-IT" dirty="0" smtClean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1539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QUALCHE SPUNTO SULL’ASL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 In aderenza con quanto disposto dalle annuali Ordinanze ministeriali, in sede di predisposizione della terza prova scritta e di organizzazione del colloquio, la Commissione di esame tiene conto, ai fini dell’accertamento delle conoscenze, abilità e competenze, anche delle eventuali esperienze condotte in alternanza scuola lavoro, indicate nel Documento del Consiglio di classe</a:t>
            </a:r>
            <a:r>
              <a:rPr lang="it-IT" dirty="0" smtClean="0"/>
              <a:t>.</a:t>
            </a:r>
          </a:p>
          <a:p>
            <a:r>
              <a:rPr lang="it-IT" dirty="0" smtClean="0"/>
              <a:t> </a:t>
            </a:r>
            <a:r>
              <a:rPr lang="it-IT" dirty="0"/>
              <a:t>In ogni caso, tali esperienze sono da considerare quale elemento di valorizzazione del curriculum dell’allievo; la loro eventuale mancanza non deve costituire in alcun modo elemento di penalizzazione nella valutazione. </a:t>
            </a:r>
            <a:endParaRPr lang="it-IT" dirty="0" smtClean="0"/>
          </a:p>
          <a:p>
            <a:r>
              <a:rPr lang="it-IT" dirty="0" smtClean="0"/>
              <a:t>Le </a:t>
            </a:r>
            <a:r>
              <a:rPr lang="it-IT" dirty="0"/>
              <a:t>esperienze condotte in alternanza scuola lavoro sono riportate nel modello di certificazione di cui al decreto ministeriale 3 marzo 2009, n. 26, allegato al diploma, tra gli “ulteriori elementi caratterizzanti il corso di studi seguito”. 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177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METODOLOGIA CLIL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endParaRPr lang="it-IT" dirty="0"/>
          </a:p>
          <a:p>
            <a:r>
              <a:rPr lang="it-IT" dirty="0" smtClean="0"/>
              <a:t>Vi sono evidenze nel documento del 15 maggio ?</a:t>
            </a:r>
          </a:p>
          <a:p>
            <a:endParaRPr lang="it-IT" dirty="0"/>
          </a:p>
          <a:p>
            <a:r>
              <a:rPr lang="it-IT" dirty="0" smtClean="0"/>
              <a:t>Le difficoltà delle Commissioni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3545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nozio">
  <a:themeElements>
    <a:clrScheme name="Equinozi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Equinozi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nozi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</TotalTime>
  <Words>589</Words>
  <Application>Microsoft Office PowerPoint</Application>
  <PresentationFormat>Presentazione su schermo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</vt:i4>
      </vt:variant>
    </vt:vector>
  </HeadingPairs>
  <TitlesOfParts>
    <vt:vector size="11" baseType="lpstr">
      <vt:lpstr>Equinozio</vt:lpstr>
      <vt:lpstr>CONFERENZA NAZIONALE DEI DIRIGENTI TECNICI</vt:lpstr>
      <vt:lpstr>RIFLESSIONI SCATURITE DALLE RELAZIONI ISPETTIVE</vt:lpstr>
      <vt:lpstr>RIFLESSIONI SCATURITE DALLE RELAZIONI ISPETTIVE</vt:lpstr>
      <vt:lpstr>LA VIGILANZA NELLE SCUOLE PARITARIE</vt:lpstr>
      <vt:lpstr>QUALCHE SPUNTO SULL’ASL</vt:lpstr>
      <vt:lpstr>QUALCHE SPUNTO SULL’ASL</vt:lpstr>
      <vt:lpstr>QUALCHE SPUNTO SULL’ASL</vt:lpstr>
      <vt:lpstr>QUALCHE SPUNTO SULL’ASL</vt:lpstr>
      <vt:lpstr>LA METODOLOGIA CLIL</vt:lpstr>
      <vt:lpstr>GLI ESAMI DEI CANDIDATI CON DISABILITA’, DSA, BES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CONFERENZA NAZIONALE DEI DIRIGENTI TECNICI</dc:title>
  <dc:creator>MIUR</dc:creator>
  <cp:lastModifiedBy>Administrator</cp:lastModifiedBy>
  <cp:revision>5</cp:revision>
  <dcterms:created xsi:type="dcterms:W3CDTF">2018-05-29T16:16:51Z</dcterms:created>
  <dcterms:modified xsi:type="dcterms:W3CDTF">2018-06-07T09:14:39Z</dcterms:modified>
</cp:coreProperties>
</file>